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solidFill>
                  <a:srgbClr val="C00000"/>
                </a:solidFill>
                <a:latin typeface="Bahnschrift Condensed" pitchFamily="34" charset="0"/>
              </a:rPr>
              <a:t>Practicing Development Communication</a:t>
            </a:r>
            <a:br>
              <a:rPr lang="en-US" b="1" dirty="0">
                <a:solidFill>
                  <a:srgbClr val="C00000"/>
                </a:solidFill>
                <a:latin typeface="Bahnschrift Condensed" pitchFamily="34" charset="0"/>
              </a:rPr>
            </a:br>
            <a:r>
              <a:rPr lang="en-US" sz="2800" dirty="0">
                <a:latin typeface="Arial Narrow" pitchFamily="34" charset="0"/>
              </a:rPr>
              <a:t>PPT </a:t>
            </a:r>
            <a:r>
              <a:rPr lang="en-US" sz="2800" dirty="0" smtClean="0">
                <a:latin typeface="Arial Narrow" pitchFamily="34" charset="0"/>
              </a:rPr>
              <a:t>10, </a:t>
            </a:r>
            <a:r>
              <a:rPr lang="en-US" sz="2800" dirty="0">
                <a:latin typeface="Arial Narrow" pitchFamily="34" charset="0"/>
              </a:rPr>
              <a:t>Unit 4</a:t>
            </a:r>
            <a:endParaRPr lang="en-US" dirty="0"/>
          </a:p>
        </p:txBody>
      </p:sp>
      <p:sp>
        <p:nvSpPr>
          <p:cNvPr id="3" name="Subtitle 2"/>
          <p:cNvSpPr>
            <a:spLocks noGrp="1"/>
          </p:cNvSpPr>
          <p:nvPr>
            <p:ph type="subTitle" idx="1"/>
          </p:nvPr>
        </p:nvSpPr>
        <p:spPr/>
        <p:txBody>
          <a:bodyPr>
            <a:normAutofit/>
          </a:bodyPr>
          <a:lstStyle/>
          <a:p>
            <a:pPr algn="l"/>
            <a:r>
              <a:rPr lang="en-US" sz="2000" dirty="0">
                <a:solidFill>
                  <a:srgbClr val="002060"/>
                </a:solidFill>
                <a:latin typeface="Aparajita"/>
                <a:cs typeface="Aparajita" pitchFamily="18" charset="0"/>
              </a:rPr>
              <a:t>Paper: Development Communication</a:t>
            </a:r>
            <a:br>
              <a:rPr lang="en-US" sz="2000" dirty="0">
                <a:solidFill>
                  <a:srgbClr val="002060"/>
                </a:solidFill>
                <a:latin typeface="Aparajita"/>
                <a:cs typeface="Aparajita" pitchFamily="18" charset="0"/>
              </a:rPr>
            </a:br>
            <a:r>
              <a:rPr lang="en-US" sz="2000" dirty="0">
                <a:solidFill>
                  <a:srgbClr val="002060"/>
                </a:solidFill>
                <a:latin typeface="Aparajita"/>
                <a:cs typeface="Aparajita" pitchFamily="18" charset="0"/>
              </a:rPr>
              <a:t>Course: BJMC </a:t>
            </a:r>
            <a:br>
              <a:rPr lang="en-US" sz="2000" dirty="0">
                <a:solidFill>
                  <a:srgbClr val="002060"/>
                </a:solidFill>
                <a:latin typeface="Aparajita"/>
                <a:cs typeface="Aparajita" pitchFamily="18" charset="0"/>
              </a:rPr>
            </a:br>
            <a:r>
              <a:rPr lang="en-US" sz="2000" dirty="0">
                <a:solidFill>
                  <a:srgbClr val="002060"/>
                </a:solidFill>
                <a:latin typeface="Aparajita"/>
                <a:cs typeface="Aparajita" pitchFamily="18" charset="0"/>
              </a:rPr>
              <a:t>Semester: II</a:t>
            </a:r>
            <a:br>
              <a:rPr lang="en-US" sz="2000" dirty="0">
                <a:solidFill>
                  <a:srgbClr val="002060"/>
                </a:solidFill>
                <a:latin typeface="Aparajita"/>
                <a:cs typeface="Aparajita" pitchFamily="18" charset="0"/>
              </a:rPr>
            </a:br>
            <a:r>
              <a:rPr lang="en-US" sz="2000" dirty="0">
                <a:solidFill>
                  <a:srgbClr val="002060"/>
                </a:solidFill>
                <a:latin typeface="Aparajita"/>
                <a:cs typeface="Aparajita" pitchFamily="18" charset="0"/>
              </a:rPr>
              <a:t>Dr. Shyama Prasad Mukherjee University, Ranchi</a:t>
            </a:r>
            <a:br>
              <a:rPr lang="en-US" sz="2000" dirty="0">
                <a:solidFill>
                  <a:srgbClr val="002060"/>
                </a:solidFill>
                <a:latin typeface="Aparajita"/>
                <a:cs typeface="Aparajita" pitchFamily="18" charset="0"/>
              </a:rPr>
            </a:br>
            <a:r>
              <a:rPr lang="en-US" sz="2000" dirty="0">
                <a:solidFill>
                  <a:srgbClr val="002060"/>
                </a:solidFill>
                <a:latin typeface="Aparajita"/>
                <a:cs typeface="Aparajita" pitchFamily="18" charset="0"/>
              </a:rPr>
              <a:t>Teacher’s Name: Sumedha Chaudhury</a:t>
            </a:r>
            <a:endParaRPr lang="en-IN" sz="2000" dirty="0">
              <a:solidFill>
                <a:srgbClr val="002060"/>
              </a:solidFill>
              <a:latin typeface="Aparajita"/>
              <a:cs typeface="Aparajita" pitchFamily="18" charset="0"/>
            </a:endParaRPr>
          </a:p>
          <a:p>
            <a:pPr algn="l"/>
            <a:endParaRPr lang="en-US" sz="2000" dirty="0">
              <a:latin typeface="Aparajita"/>
            </a:endParaRPr>
          </a:p>
        </p:txBody>
      </p:sp>
    </p:spTree>
    <p:extLst>
      <p:ext uri="{BB962C8B-B14F-4D97-AF65-F5344CB8AC3E}">
        <p14:creationId xmlns:p14="http://schemas.microsoft.com/office/powerpoint/2010/main" val="181572929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Bahnschrift Condensed" pitchFamily="34" charset="0"/>
              </a:rPr>
              <a:t>5. Demonstrating Results (Continuation)</a:t>
            </a:r>
            <a:endParaRPr lang="en-US" b="1" dirty="0">
              <a:latin typeface="Bahnschrift Condensed" pitchFamily="34" charset="0"/>
            </a:endParaRPr>
          </a:p>
        </p:txBody>
      </p:sp>
      <p:sp>
        <p:nvSpPr>
          <p:cNvPr id="3" name="Content Placeholder 2"/>
          <p:cNvSpPr>
            <a:spLocks noGrp="1"/>
          </p:cNvSpPr>
          <p:nvPr>
            <p:ph idx="1"/>
          </p:nvPr>
        </p:nvSpPr>
        <p:spPr/>
        <p:txBody>
          <a:bodyPr/>
          <a:lstStyle/>
          <a:p>
            <a:pPr marL="0" indent="0">
              <a:buNone/>
            </a:pPr>
            <a:r>
              <a:rPr lang="en-US" dirty="0" smtClean="0">
                <a:latin typeface="Times New Roman" pitchFamily="18" charset="0"/>
                <a:cs typeface="Times New Roman" pitchFamily="18" charset="0"/>
              </a:rPr>
              <a:t>The fifth point of Practicing Development Communication is elaborated in this PPT. </a:t>
            </a:r>
          </a:p>
          <a:p>
            <a:pPr marL="0" indent="0">
              <a:buNone/>
            </a:pP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It can be understood with a conceptual framework explained in the next slide.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112851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Conceptual Framework,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Communicating For and About Results</a:t>
            </a:r>
            <a:endParaRPr lang="en-US" sz="2800" dirty="0">
              <a:latin typeface="Times New Roman" pitchFamily="18" charset="0"/>
              <a:cs typeface="Times New Roman" pitchFamily="18" charset="0"/>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03269" y="1575735"/>
            <a:ext cx="1502131" cy="938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7506" y="5791200"/>
            <a:ext cx="938213"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9594" y="4572000"/>
            <a:ext cx="938213"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165569"/>
            <a:ext cx="938213"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3165570"/>
            <a:ext cx="938213"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flipH="1">
            <a:off x="2602706" y="2133600"/>
            <a:ext cx="826294"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384932" flipH="1">
            <a:off x="5319593" y="1951884"/>
            <a:ext cx="1043720" cy="967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5131697">
            <a:off x="2602706" y="4267200"/>
            <a:ext cx="914400" cy="84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849175" flipH="1">
            <a:off x="5390615" y="4215965"/>
            <a:ext cx="979042" cy="907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8672930">
            <a:off x="6467590" y="4491262"/>
            <a:ext cx="1132194" cy="1049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3810000" y="1676400"/>
            <a:ext cx="1143000" cy="507831"/>
          </a:xfrm>
          <a:prstGeom prst="rect">
            <a:avLst/>
          </a:prstGeom>
          <a:noFill/>
        </p:spPr>
        <p:txBody>
          <a:bodyPr wrap="square" rtlCol="0">
            <a:spAutoFit/>
          </a:bodyPr>
          <a:lstStyle/>
          <a:p>
            <a:r>
              <a:rPr lang="en-US" sz="900" b="1" dirty="0" smtClean="0">
                <a:solidFill>
                  <a:schemeClr val="bg1"/>
                </a:solidFill>
                <a:latin typeface="Times New Roman" pitchFamily="18" charset="0"/>
                <a:cs typeface="Times New Roman" pitchFamily="18" charset="0"/>
              </a:rPr>
              <a:t>Setting goals, agreeing on targets &amp; strategies</a:t>
            </a:r>
            <a:endParaRPr lang="en-US" sz="900" b="1" dirty="0">
              <a:solidFill>
                <a:schemeClr val="bg1"/>
              </a:solidFill>
              <a:latin typeface="Times New Roman" pitchFamily="18" charset="0"/>
              <a:cs typeface="Times New Roman" pitchFamily="18" charset="0"/>
            </a:endParaRPr>
          </a:p>
        </p:txBody>
      </p:sp>
      <p:sp>
        <p:nvSpPr>
          <p:cNvPr id="9" name="TextBox 8"/>
          <p:cNvSpPr txBox="1"/>
          <p:nvPr/>
        </p:nvSpPr>
        <p:spPr>
          <a:xfrm>
            <a:off x="2133600" y="3276600"/>
            <a:ext cx="882253" cy="553998"/>
          </a:xfrm>
          <a:prstGeom prst="rect">
            <a:avLst/>
          </a:prstGeom>
          <a:noFill/>
        </p:spPr>
        <p:txBody>
          <a:bodyPr wrap="square" rtlCol="0">
            <a:spAutoFit/>
          </a:bodyPr>
          <a:lstStyle/>
          <a:p>
            <a:r>
              <a:rPr lang="en-US" sz="1000" b="1" dirty="0" smtClean="0">
                <a:solidFill>
                  <a:schemeClr val="bg1"/>
                </a:solidFill>
                <a:latin typeface="Times New Roman" pitchFamily="18" charset="0"/>
                <a:cs typeface="Times New Roman" pitchFamily="18" charset="0"/>
              </a:rPr>
              <a:t>Allocation of available resources</a:t>
            </a:r>
            <a:endParaRPr lang="en-US" sz="1000" b="1" dirty="0">
              <a:solidFill>
                <a:schemeClr val="bg1"/>
              </a:solidFill>
              <a:latin typeface="Times New Roman" pitchFamily="18" charset="0"/>
              <a:cs typeface="Times New Roman" pitchFamily="18" charset="0"/>
            </a:endParaRPr>
          </a:p>
        </p:txBody>
      </p:sp>
      <p:sp>
        <p:nvSpPr>
          <p:cNvPr id="10" name="TextBox 9"/>
          <p:cNvSpPr txBox="1"/>
          <p:nvPr/>
        </p:nvSpPr>
        <p:spPr>
          <a:xfrm>
            <a:off x="6265901" y="3276600"/>
            <a:ext cx="920712" cy="400110"/>
          </a:xfrm>
          <a:prstGeom prst="rect">
            <a:avLst/>
          </a:prstGeom>
          <a:noFill/>
        </p:spPr>
        <p:txBody>
          <a:bodyPr wrap="square" rtlCol="0">
            <a:spAutoFit/>
          </a:bodyPr>
          <a:lstStyle/>
          <a:p>
            <a:r>
              <a:rPr lang="en-US" sz="1000" b="1" dirty="0" smtClean="0">
                <a:solidFill>
                  <a:schemeClr val="bg1"/>
                </a:solidFill>
                <a:latin typeface="Times New Roman" pitchFamily="18" charset="0"/>
                <a:cs typeface="Times New Roman" pitchFamily="18" charset="0"/>
              </a:rPr>
              <a:t>Monitoring &amp; Evaluation</a:t>
            </a:r>
            <a:endParaRPr lang="en-US" sz="1000" b="1" dirty="0">
              <a:solidFill>
                <a:schemeClr val="bg1"/>
              </a:solidFill>
              <a:latin typeface="Times New Roman" pitchFamily="18" charset="0"/>
              <a:cs typeface="Times New Roman" pitchFamily="18" charset="0"/>
            </a:endParaRPr>
          </a:p>
        </p:txBody>
      </p:sp>
      <p:sp>
        <p:nvSpPr>
          <p:cNvPr id="11" name="TextBox 10"/>
          <p:cNvSpPr txBox="1"/>
          <p:nvPr/>
        </p:nvSpPr>
        <p:spPr>
          <a:xfrm>
            <a:off x="4191000" y="4800600"/>
            <a:ext cx="762000" cy="553998"/>
          </a:xfrm>
          <a:prstGeom prst="rect">
            <a:avLst/>
          </a:prstGeom>
          <a:noFill/>
        </p:spPr>
        <p:txBody>
          <a:bodyPr wrap="square" rtlCol="0">
            <a:spAutoFit/>
          </a:bodyPr>
          <a:lstStyle/>
          <a:p>
            <a:r>
              <a:rPr lang="en-US" sz="1000" b="1" dirty="0" smtClean="0">
                <a:solidFill>
                  <a:schemeClr val="bg1"/>
                </a:solidFill>
                <a:latin typeface="Times New Roman" pitchFamily="18" charset="0"/>
                <a:cs typeface="Times New Roman" pitchFamily="18" charset="0"/>
              </a:rPr>
              <a:t>Service Delivery/ Results </a:t>
            </a:r>
            <a:endParaRPr lang="en-US" sz="1000" b="1" dirty="0">
              <a:solidFill>
                <a:schemeClr val="bg1"/>
              </a:solidFill>
              <a:latin typeface="Times New Roman" pitchFamily="18" charset="0"/>
              <a:cs typeface="Times New Roman" pitchFamily="18" charset="0"/>
            </a:endParaRPr>
          </a:p>
        </p:txBody>
      </p:sp>
      <p:sp>
        <p:nvSpPr>
          <p:cNvPr id="12" name="TextBox 11"/>
          <p:cNvSpPr txBox="1"/>
          <p:nvPr/>
        </p:nvSpPr>
        <p:spPr>
          <a:xfrm>
            <a:off x="6717506" y="5925312"/>
            <a:ext cx="768826" cy="553998"/>
          </a:xfrm>
          <a:prstGeom prst="rect">
            <a:avLst/>
          </a:prstGeom>
          <a:noFill/>
        </p:spPr>
        <p:txBody>
          <a:bodyPr wrap="square" rtlCol="0">
            <a:spAutoFit/>
          </a:bodyPr>
          <a:lstStyle/>
          <a:p>
            <a:r>
              <a:rPr lang="en-US" sz="1000" b="1" dirty="0" smtClean="0">
                <a:solidFill>
                  <a:schemeClr val="bg1"/>
                </a:solidFill>
                <a:latin typeface="Times New Roman" pitchFamily="18" charset="0"/>
                <a:cs typeface="Times New Roman" pitchFamily="18" charset="0"/>
              </a:rPr>
              <a:t>Reporting to the Public</a:t>
            </a:r>
            <a:endParaRPr lang="en-US" sz="10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627909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marL="0" indent="0" algn="just">
              <a:buNone/>
            </a:pPr>
            <a:r>
              <a:rPr lang="en-US" dirty="0"/>
              <a:t> </a:t>
            </a:r>
            <a:r>
              <a:rPr lang="en-US" dirty="0">
                <a:latin typeface="Times New Roman" pitchFamily="18" charset="0"/>
                <a:cs typeface="Times New Roman" pitchFamily="18" charset="0"/>
              </a:rPr>
              <a:t>The aim of the framework is to demonstrate the role of communication in the wider results agenda in the development community. Underpinning the conceptual framework is an important distinction between “communicating about results” and “communicating for results”. </a:t>
            </a:r>
            <a:endParaRPr lang="en-US" dirty="0" smtClean="0">
              <a:latin typeface="Times New Roman" pitchFamily="18" charset="0"/>
              <a:cs typeface="Times New Roman" pitchFamily="18" charset="0"/>
            </a:endParaRPr>
          </a:p>
          <a:p>
            <a:pPr marL="0" indent="0" algn="just">
              <a:buNone/>
            </a:pPr>
            <a:endParaRPr lang="en-US" dirty="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practice, there are overlaps between these two approaches and no clear boundary between them. However, the conceptual distinction has proven useful when promoting the wider understanding of results communication in aid agencies today. </a:t>
            </a:r>
            <a:endParaRPr lang="en-US" dirty="0" smtClean="0">
              <a:latin typeface="Times New Roman" pitchFamily="18" charset="0"/>
              <a:cs typeface="Times New Roman" pitchFamily="18" charset="0"/>
            </a:endParaRPr>
          </a:p>
          <a:p>
            <a:pPr marL="0" indent="0" algn="just">
              <a:buNone/>
            </a:pPr>
            <a:endParaRPr lang="en-US"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Communicating about results is at the heart of the mandate of many aid agency communicators. It constitutes a core aspect of the accountability relationship. It aims at strengthening donor accountability towards key high-level policy makers, parliaments and the public. </a:t>
            </a:r>
          </a:p>
          <a:p>
            <a:pPr marL="0" indent="0" algn="just">
              <a:buNone/>
            </a:pP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23896730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In this conceptual framework, communicators are core members of the project and programme team and as such, they are present throughout the cycle. In </a:t>
            </a:r>
            <a:r>
              <a:rPr lang="en-US" sz="2400" dirty="0" smtClean="0">
                <a:latin typeface="Times New Roman" pitchFamily="18" charset="0"/>
                <a:cs typeface="Times New Roman" pitchFamily="18" charset="0"/>
              </a:rPr>
              <a:t>practice, communicators </a:t>
            </a:r>
            <a:r>
              <a:rPr lang="en-US" sz="2400" dirty="0">
                <a:latin typeface="Times New Roman" pitchFamily="18" charset="0"/>
                <a:cs typeface="Times New Roman" pitchFamily="18" charset="0"/>
              </a:rPr>
              <a:t>still tend to be seen as </a:t>
            </a:r>
            <a:r>
              <a:rPr lang="en-US" sz="2400" dirty="0" smtClean="0">
                <a:latin typeface="Times New Roman" pitchFamily="18" charset="0"/>
                <a:cs typeface="Times New Roman" pitchFamily="18" charset="0"/>
              </a:rPr>
              <a:t>‘downstream’ packagers </a:t>
            </a:r>
            <a:r>
              <a:rPr lang="en-US" sz="2400" dirty="0">
                <a:latin typeface="Times New Roman" pitchFamily="18" charset="0"/>
                <a:cs typeface="Times New Roman" pitchFamily="18" charset="0"/>
              </a:rPr>
              <a:t>of information about results. That said, understanding of the importance of communication for development is growing. </a:t>
            </a:r>
          </a:p>
          <a:p>
            <a:pPr marL="0" indent="0">
              <a:buNone/>
            </a:pPr>
            <a:r>
              <a:rPr lang="en-US" sz="2400" dirty="0">
                <a:latin typeface="Times New Roman" pitchFamily="18" charset="0"/>
                <a:cs typeface="Times New Roman" pitchFamily="18" charset="0"/>
              </a:rPr>
              <a:t> </a:t>
            </a:r>
          </a:p>
          <a:p>
            <a:pPr marL="0" indent="0">
              <a:buNone/>
            </a:pPr>
            <a:r>
              <a:rPr lang="en-US" dirty="0"/>
              <a:t> </a:t>
            </a:r>
          </a:p>
        </p:txBody>
      </p:sp>
    </p:spTree>
    <p:extLst>
      <p:ext uri="{BB962C8B-B14F-4D97-AF65-F5344CB8AC3E}">
        <p14:creationId xmlns:p14="http://schemas.microsoft.com/office/powerpoint/2010/main" val="3556713259"/>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253</Words>
  <Application>Microsoft Office PowerPoint</Application>
  <PresentationFormat>On-screen Show (4:3)</PresentationFormat>
  <Paragraphs>21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Practicing Development Communication PPT 10, Unit 4</vt:lpstr>
      <vt:lpstr>5. Demonstrating Results (Continuation)</vt:lpstr>
      <vt:lpstr>Conceptual Framework,  Communicating For and About Results</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Practicing Development Communication PPT 10, Unit 4</dc:title>
  <dc:creator>SUMEDHA</dc:creator>
  <cp:lastModifiedBy>SUMEDHA</cp:lastModifiedBy>
  <cp:revision>13</cp:revision>
  <dcterms:created xsi:type="dcterms:W3CDTF">2006-08-16T00:00:00Z</dcterms:created>
  <dcterms:modified xsi:type="dcterms:W3CDTF">2020-07-12T12:44:11Z</dcterms:modified>
</cp:coreProperties>
</file>